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Roboto"/>
      <p:regular r:id="rId14"/>
      <p:bold r:id="rId15"/>
      <p:italic r:id="rId16"/>
      <p:boldItalic r:id="rId17"/>
    </p:embeddedFont>
    <p:embeddedFont>
      <p:font typeface="Sair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air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Sair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19" Type="http://schemas.openxmlformats.org/officeDocument/2006/relationships/font" Target="fonts/Saira-bold.fntdata"/><Relationship Id="rId6" Type="http://schemas.openxmlformats.org/officeDocument/2006/relationships/slide" Target="slides/slide2.xml"/><Relationship Id="rId18" Type="http://schemas.openxmlformats.org/officeDocument/2006/relationships/font" Target="fonts/Sair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ac193a26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ac193a2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7ac193a26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280190" y="3035856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aira"/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확장 프로젝트 3:</a:t>
            </a:r>
            <a:endParaRPr b="0" i="0" sz="390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6280190" y="3953589"/>
            <a:ext cx="7556421" cy="1240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aira"/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영화 산업 지표와 외부 지표 비교 분석</a:t>
            </a:r>
            <a:endParaRPr b="0" i="0" sz="3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782241" y="537805"/>
            <a:ext cx="3051453" cy="317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시기별 영화 산업 지표 시각화</a:t>
            </a:r>
            <a:endParaRPr b="0" i="0" sz="2000" u="none" cap="none" strike="noStrike"/>
          </a:p>
        </p:txBody>
      </p:sp>
      <p:sp>
        <p:nvSpPr>
          <p:cNvPr id="57" name="Google Shape;57;p12"/>
          <p:cNvSpPr/>
          <p:nvPr/>
        </p:nvSpPr>
        <p:spPr>
          <a:xfrm>
            <a:off x="782241" y="1109663"/>
            <a:ext cx="13065919" cy="254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각 시기별 평균 평점, 투표 수, 흥행 수익의 변화 추이를 라인 그래프로 시각화하여 장기적인 경향을 파악 ( 2020년대 데이터는 영화 수가 적어 분석에서 제외)</a:t>
            </a:r>
            <a:endParaRPr b="0" i="0" sz="1250" u="none" cap="none" strike="noStrike"/>
          </a:p>
        </p:txBody>
      </p:sp>
      <p:sp>
        <p:nvSpPr>
          <p:cNvPr id="58" name="Google Shape;58;p12"/>
          <p:cNvSpPr/>
          <p:nvPr/>
        </p:nvSpPr>
        <p:spPr>
          <a:xfrm>
            <a:off x="782241" y="1621274"/>
            <a:ext cx="5307806" cy="254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Char char="•"/>
            </a:pPr>
            <a:r>
              <a:rPr b="1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평균 평점 (Rate)</a:t>
            </a:r>
            <a:endParaRPr b="0" i="0" sz="100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782241" y="1989892"/>
            <a:ext cx="5307806" cy="20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1920년대부터 2010년대까지 </a:t>
            </a:r>
            <a:r>
              <a:rPr b="1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비교적 안정적인 수준</a:t>
            </a: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유지</a:t>
            </a:r>
            <a:endParaRPr b="0" i="0" sz="100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782241" y="2307550"/>
            <a:ext cx="5307806" cy="20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시대별 큰 변동 없이, 작품의 질적 평가는 </a:t>
            </a:r>
            <a:r>
              <a:rPr b="1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장기적으로 일정</a:t>
            </a:r>
            <a:endParaRPr b="0" i="0" sz="100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782241" y="2625209"/>
            <a:ext cx="5307806" cy="254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Char char="•"/>
            </a:pPr>
            <a:r>
              <a:rPr b="1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평균 투표 수 (Vote)</a:t>
            </a:r>
            <a:endParaRPr b="0" i="0" sz="10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782241" y="2993827"/>
            <a:ext cx="5307806" cy="20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시기별로 </a:t>
            </a:r>
            <a:r>
              <a:rPr b="1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꾸준히 증가</a:t>
            </a:r>
            <a:endParaRPr b="0" i="0" sz="10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782241" y="3311485"/>
            <a:ext cx="5307806" cy="20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온라인 플랫폼 확산과 함께 관객 참여도가 확대되어, </a:t>
            </a:r>
            <a:r>
              <a:rPr b="1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평가 문화의 대중화</a:t>
            </a: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를 반영</a:t>
            </a:r>
            <a:endParaRPr b="0" i="0" sz="100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782241" y="3629144"/>
            <a:ext cx="5307806" cy="254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Char char="•"/>
            </a:pPr>
            <a:r>
              <a:rPr b="1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평균 흥행 수익 (Gross)</a:t>
            </a:r>
            <a:endParaRPr b="0" i="0" sz="100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782241" y="3997762"/>
            <a:ext cx="5307806" cy="20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전반적으로 </a:t>
            </a:r>
            <a:r>
              <a:rPr b="1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상승 추세</a:t>
            </a:r>
            <a:endParaRPr b="0" i="0" sz="100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782241" y="4315420"/>
            <a:ext cx="5307806" cy="20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특히 1990년대 이후 급격한 성장 → </a:t>
            </a:r>
            <a:r>
              <a:rPr b="1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글로벌 영화 시장 확대와 블록버스터 산업화</a:t>
            </a: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의 영향</a:t>
            </a:r>
            <a:endParaRPr b="0" i="0" sz="1000" u="none" cap="none" strike="noStrike"/>
          </a:p>
        </p:txBody>
      </p:sp>
      <p:pic>
        <p:nvPicPr>
          <p:cNvPr descr="preencoded.png" id="67" name="Google Shape;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1083" y="1649968"/>
            <a:ext cx="4841081" cy="567273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6407706" y="7465695"/>
            <a:ext cx="7447955" cy="20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/>
          <p:nvPr/>
        </p:nvSpPr>
        <p:spPr>
          <a:xfrm>
            <a:off x="793790" y="1502688"/>
            <a:ext cx="3969425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Saira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정규화를 통한 지표 비교</a:t>
            </a:r>
            <a:endParaRPr b="0" i="0" sz="31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93790" y="2197179"/>
            <a:ext cx="130428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Char char="•"/>
            </a:pP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정규화 목적</a:t>
            </a:r>
            <a:endParaRPr b="0" i="0" sz="155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793790" y="2584133"/>
            <a:ext cx="130428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Char char="•"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지표(Rate, Vote, Gross)는 서로 다른 단위·스케일을 가짐</a:t>
            </a:r>
            <a:endParaRPr b="0" i="0" sz="155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793790" y="3124914"/>
            <a:ext cx="130428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Min–Max 정규화</a:t>
            </a: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로 0~1 사이 값으로 변환, 동일 축에서 비교 가능</a:t>
            </a:r>
            <a:endParaRPr b="0" i="0" sz="15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793790" y="3665696"/>
            <a:ext cx="130428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정규화 적용 코드</a:t>
            </a: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5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793790" y="4206478"/>
            <a:ext cx="13042821" cy="2520434"/>
          </a:xfrm>
          <a:prstGeom prst="roundRect">
            <a:avLst>
              <a:gd fmla="val 7087" name="adj"/>
            </a:avLst>
          </a:prstGeom>
          <a:solidFill>
            <a:srgbClr val="101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83908" y="4206478"/>
            <a:ext cx="13062585" cy="2520434"/>
          </a:xfrm>
          <a:prstGeom prst="roundRect">
            <a:avLst>
              <a:gd fmla="val 1181" name="adj"/>
            </a:avLst>
          </a:prstGeom>
          <a:solidFill>
            <a:srgbClr val="101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982266" y="4355306"/>
            <a:ext cx="12665869" cy="2222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Consolas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def minmax_norm(series):    return (series - series.min()) / (series.max() - series.min())decade_avg["Rate_norm"]  = minmax_norm(decade_avg["Avg_Rate"])decade_avg["Vote_norm"]  = minmax_norm(decade_avg["Avg_Vote"])decade_avg["Gross_norm"] = minmax_norm(decade_avg["Avg_Gross"])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773073" y="531614"/>
            <a:ext cx="3307437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Saira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경제 위기 구간과 영화 산업 지표</a:t>
            </a:r>
            <a:endParaRPr b="0" i="0" sz="195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773073" y="986909"/>
            <a:ext cx="13084254" cy="2130862"/>
          </a:xfrm>
          <a:prstGeom prst="roundRect">
            <a:avLst>
              <a:gd fmla="val 5306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80693" y="994529"/>
            <a:ext cx="13069014" cy="36695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906304" y="1077516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1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분석 목적</a:t>
            </a:r>
            <a:endParaRPr b="0" i="0" sz="9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7444621" y="1077516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1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주요 경제 위기 구간</a:t>
            </a:r>
            <a:endParaRPr b="0" i="0" sz="95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780693" y="1361480"/>
            <a:ext cx="13069014" cy="174867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906304" y="1444466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0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영화 산업 지표(평점·투표 수·흥행 수익)가 주요 국제 경제 위기에 어떻게 반응했는지 파악</a:t>
            </a:r>
            <a:endParaRPr b="0" i="0" sz="95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906304" y="1720810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0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위기 구간을 그래프에 빨간색 음영 및 라벨로 표시</a:t>
            </a:r>
            <a:endParaRPr b="0" i="0" sz="95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7444621" y="1444466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0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대공황 (1929–1939): 평균 흥행 수익 감소, 이후 회복</a:t>
            </a:r>
            <a:endParaRPr b="0" i="0" sz="95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7444621" y="1720810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0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2차 세계대전 (1939–1945): 제작·소비 위축, 흥행 성과 하락</a:t>
            </a:r>
            <a:endParaRPr b="0" i="0" sz="9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7444621" y="1997154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0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1차 오일쇼크 (1973–1975): 흥행 수익 일시적 감소</a:t>
            </a:r>
            <a:endParaRPr b="0" i="0" sz="95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7444621" y="2273498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0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2차 오일쇼크 (1979–1982): 유사하게 단기 충격 발생</a:t>
            </a:r>
            <a:endParaRPr b="0" i="0" sz="95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7444621" y="2549843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0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글로벌 금융위기 (2008–2009): 현대적 맥락에서 흥행 지표 흔들림 관찰</a:t>
            </a:r>
            <a:endParaRPr b="0" i="0" sz="95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7444621" y="2826187"/>
            <a:ext cx="6279475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"/>
              <a:buNone/>
            </a:pPr>
            <a:r>
              <a:rPr b="0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동시에, 위기 후에는 </a:t>
            </a:r>
            <a:r>
              <a:rPr b="1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회복 탄력성(resilience)</a:t>
            </a:r>
            <a:r>
              <a:rPr b="0" i="0" lang="en-US" sz="9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을 보여줌</a:t>
            </a:r>
            <a:endParaRPr b="0" i="0" sz="95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773073" y="3259098"/>
            <a:ext cx="13084254" cy="200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950"/>
              <a:buFont typeface="Arial"/>
              <a:buNone/>
            </a:pPr>
            <a:r>
              <a:t/>
            </a:r>
            <a:endParaRPr b="0" i="0" sz="950" u="none" cap="none" strike="noStrike"/>
          </a:p>
        </p:txBody>
      </p:sp>
      <p:pic>
        <p:nvPicPr>
          <p:cNvPr descr="preencoded.png"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303" y="3601403"/>
            <a:ext cx="8255675" cy="409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793790" y="604599"/>
            <a:ext cx="3634145" cy="322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주요 역사적 사건과 영화 산업 지표</a:t>
            </a:r>
            <a:endParaRPr b="0" i="0" sz="20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793790" y="1072039"/>
            <a:ext cx="13042821" cy="206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대표적인 상승 사건(전후 경제 호황)과 하락 사건(오일 쇼크)을 선정하여 영화 산업 지표 그래프에 시각적으로 강조합니다.</a:t>
            </a:r>
            <a:endParaRPr b="0" i="0" sz="100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793790" y="1423511"/>
            <a:ext cx="13042821" cy="980123"/>
          </a:xfrm>
          <a:prstGeom prst="roundRect">
            <a:avLst>
              <a:gd fmla="val 11846" name="adj"/>
            </a:avLst>
          </a:prstGeom>
          <a:solidFill>
            <a:srgbClr val="030303"/>
          </a:solidFill>
          <a:ln cap="flat" cmpd="sng" w="15225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809030" y="1438751"/>
            <a:ext cx="6506170" cy="949642"/>
          </a:xfrm>
          <a:prstGeom prst="roundRect">
            <a:avLst>
              <a:gd fmla="val 12226" name="adj"/>
            </a:avLst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937974" y="1567696"/>
            <a:ext cx="2866906" cy="20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Saira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상승 사건: 2차 세계대전 종전 (1945-1970)</a:t>
            </a:r>
            <a:endParaRPr b="0" i="0" sz="125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937974" y="1846540"/>
            <a:ext cx="6248281" cy="41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전후 경제 호황기에는 영화 산업 지표들이 전반적으로 상승하는 경향을 보였습니다. 이는 경제적 안정과 함께 문화 활동에 대한 수요 증가가 영화 산업 성장에 긍정적인 영향을 미쳤음을 나타냅니다.</a:t>
            </a:r>
            <a:endParaRPr b="0" i="0" sz="1000" u="none" cap="none" strike="noStrike"/>
          </a:p>
        </p:txBody>
      </p:sp>
      <p:sp>
        <p:nvSpPr>
          <p:cNvPr id="114" name="Google Shape;114;p15"/>
          <p:cNvSpPr/>
          <p:nvPr/>
        </p:nvSpPr>
        <p:spPr>
          <a:xfrm>
            <a:off x="7315200" y="1438751"/>
            <a:ext cx="6506170" cy="949642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7315200" y="1438751"/>
            <a:ext cx="15240" cy="949642"/>
          </a:xfrm>
          <a:prstGeom prst="roundRect">
            <a:avLst>
              <a:gd fmla="val 761862" name="adj"/>
            </a:avLst>
          </a:prstGeom>
          <a:solidFill>
            <a:srgbClr val="E269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7444145" y="1567696"/>
            <a:ext cx="2516862" cy="201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Saira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하락 사건: 1차 오일 쇼크 (1973-1979)</a:t>
            </a:r>
            <a:endParaRPr b="0" i="0" sz="1250" u="none" cap="none" strike="noStrike"/>
          </a:p>
        </p:txBody>
      </p:sp>
      <p:sp>
        <p:nvSpPr>
          <p:cNvPr id="117" name="Google Shape;117;p15"/>
          <p:cNvSpPr/>
          <p:nvPr/>
        </p:nvSpPr>
        <p:spPr>
          <a:xfrm>
            <a:off x="7444145" y="1846540"/>
            <a:ext cx="6248281" cy="41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오일 쇼크 기간에는 흥행 수익 지표가 일시적으로 하락하는 모습을 보였습니다. 이는 에너지 위기가 소비 심리에 영향을 미쳐 영화 관람에도 영향을 주었을 가능성을 시사합니다.</a:t>
            </a:r>
            <a:endParaRPr b="0" i="0" sz="1000" u="none" cap="none" strike="noStrike"/>
          </a:p>
        </p:txBody>
      </p:sp>
      <p:pic>
        <p:nvPicPr>
          <p:cNvPr descr="preencoded.png" id="118" name="Google Shape;1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430" y="2548652"/>
            <a:ext cx="8135541" cy="472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/>
          <p:nvPr/>
        </p:nvSpPr>
        <p:spPr>
          <a:xfrm>
            <a:off x="793790" y="7418546"/>
            <a:ext cx="13042821" cy="206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793790" y="1535787"/>
            <a:ext cx="8504277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Saira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영화 산업 지표와 세계 GDP·도시화율·영화 편수 비교</a:t>
            </a:r>
            <a:endParaRPr b="0" i="0" sz="310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93790" y="2255163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IMDB 데이터 기반 영화 산업 지표(평점, 투표 수, 흥행 수익, 영화 편수)와 외부 지표(세계 GDP, 도시화율)를 병합하여 연대별 추세를 시각화합니다. 이를 통해 두 데이터군 간의 상관적 변화를 직관적으로 파악할 수 있습니다.</a:t>
            </a:r>
            <a:endParaRPr b="0" i="0" sz="155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793790" y="3411141"/>
            <a:ext cx="4215289" cy="2741890"/>
          </a:xfrm>
          <a:prstGeom prst="roundRect">
            <a:avLst>
              <a:gd fmla="val 4002" name="adj"/>
            </a:avLst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93790" y="3388281"/>
            <a:ext cx="4215289" cy="91440"/>
          </a:xfrm>
          <a:prstGeom prst="roundRect">
            <a:avLst>
              <a:gd fmla="val 195349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2603778" y="3113484"/>
            <a:ext cx="595313" cy="595313"/>
          </a:xfrm>
          <a:prstGeom prst="roundRect">
            <a:avLst>
              <a:gd fmla="val 153600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372" y="3262313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1015008" y="390727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Saira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데이터 로드 및 전처리</a:t>
            </a:r>
            <a:endParaRPr b="0" i="0" sz="195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1015008" y="4336494"/>
            <a:ext cx="3772853" cy="158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IMDB Top 1000 (질적 지표)과 IMDB basics (양적 지표: 영화 편수) 데이터셋을 활용합니다. Maddison Project Database (세계 GDP)와 세계 도시화율 데이터를 추가로 불러와 전처리합니다.</a:t>
            </a:r>
            <a:endParaRPr b="0" i="0" sz="155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5207437" y="3411141"/>
            <a:ext cx="4215408" cy="2741890"/>
          </a:xfrm>
          <a:prstGeom prst="roundRect">
            <a:avLst>
              <a:gd fmla="val 4002" name="adj"/>
            </a:avLst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5207437" y="3388281"/>
            <a:ext cx="4215408" cy="91440"/>
          </a:xfrm>
          <a:prstGeom prst="roundRect">
            <a:avLst>
              <a:gd fmla="val 195349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7017425" y="3113484"/>
            <a:ext cx="595313" cy="595313"/>
          </a:xfrm>
          <a:prstGeom prst="roundRect">
            <a:avLst>
              <a:gd fmla="val 153600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6018" y="3262313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5428655" y="390727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Saira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데이터 병합 구조</a:t>
            </a:r>
            <a:endParaRPr b="0" i="0" sz="195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5428655" y="4336494"/>
            <a:ext cx="3772972" cy="1595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내부 지표(Rate_norm, Vote_norm, Gross_norm), 영화 편수(Movie_norm), 외부 지표(GDP_norm, Urban_norm)를 공통 키 'Decade'로 병합하여 </a:t>
            </a:r>
            <a:r>
              <a:rPr b="0" i="0" lang="en-US" sz="1550" u="none" cap="none" strike="noStrik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merged_all</a:t>
            </a: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데이터프레임을 완성합니다.</a:t>
            </a:r>
            <a:endParaRPr b="0" i="0" sz="155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9621203" y="3411141"/>
            <a:ext cx="4215289" cy="2741890"/>
          </a:xfrm>
          <a:prstGeom prst="roundRect">
            <a:avLst>
              <a:gd fmla="val 4002" name="adj"/>
            </a:avLst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9621203" y="3388281"/>
            <a:ext cx="4215289" cy="91440"/>
          </a:xfrm>
          <a:prstGeom prst="roundRect">
            <a:avLst>
              <a:gd fmla="val 195349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11431191" y="3113484"/>
            <a:ext cx="595313" cy="595313"/>
          </a:xfrm>
          <a:prstGeom prst="roundRect">
            <a:avLst>
              <a:gd fmla="val 153600" name="adj"/>
            </a:avLst>
          </a:prstGeom>
          <a:solidFill>
            <a:srgbClr val="FC8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9784" y="3262313"/>
            <a:ext cx="238125" cy="29765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/>
          <p:nvPr/>
        </p:nvSpPr>
        <p:spPr>
          <a:xfrm>
            <a:off x="9842421" y="390727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Saira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시각화 규칙</a:t>
            </a:r>
            <a:endParaRPr b="0" i="0" sz="195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9842421" y="4336494"/>
            <a:ext cx="3772853" cy="127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영화 지표(Rate, Vote, Gross, Movie)는 실선으로, 외부 지표(GDP, Urbanization)는 점선으로 표시합니다. 모든 값은 0~1로 정규화하여 비교합니다.</a:t>
            </a:r>
            <a:endParaRPr b="0" i="0" sz="155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793790" y="6376273"/>
            <a:ext cx="130428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793810" y="616368"/>
            <a:ext cx="116250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Saira"/>
              <a:buNone/>
            </a:pPr>
            <a:r>
              <a:rPr lang="en-US" sz="31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영화 산업 지표와 세계 GDP·도시화율·영화 편수 비교</a:t>
            </a:r>
            <a:endParaRPr sz="3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Saira"/>
              <a:buNone/>
            </a:pPr>
            <a:r>
              <a:t/>
            </a:r>
            <a:endParaRPr sz="295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descr="preencoded.png"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492732"/>
            <a:ext cx="12390599" cy="614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/>
          <p:nvPr/>
        </p:nvSpPr>
        <p:spPr>
          <a:xfrm>
            <a:off x="793790" y="1027033"/>
            <a:ext cx="6094690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Saira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내부 지표 vs 외부 지표 상관관계 분석</a:t>
            </a:r>
            <a:endParaRPr b="0" i="0" sz="310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793790" y="1920002"/>
            <a:ext cx="1304282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영화 산업 내부 지표와 외부 지표 간의 선형적 관계를 피어슨 상관계수 분석</a:t>
            </a:r>
            <a:endParaRPr b="0" i="0" sz="155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793790" y="2460784"/>
            <a:ext cx="13042821" cy="1774746"/>
          </a:xfrm>
          <a:prstGeom prst="roundRect">
            <a:avLst>
              <a:gd fmla="val 10065" name="adj"/>
            </a:avLst>
          </a:prstGeom>
          <a:solidFill>
            <a:srgbClr val="030303">
              <a:alpha val="74901"/>
            </a:srgbClr>
          </a:solidFill>
          <a:ln cap="flat" cmpd="sng" w="22850">
            <a:solidFill>
              <a:srgbClr val="FC83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587" y="2364581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94688" y="4093607"/>
            <a:ext cx="23812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1114306" y="2781300"/>
            <a:ext cx="282511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Saira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피어슨 상관계수 (Pearson)</a:t>
            </a:r>
            <a:endParaRPr b="0" i="0" sz="195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1114306" y="3210520"/>
            <a:ext cx="124017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Char char="•"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두 변수 간 선형적 관계를 측정하며, -1에서 1 사이의 값을 가집</a:t>
            </a:r>
            <a:endParaRPr b="0" i="0" sz="155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1114306" y="3597473"/>
            <a:ext cx="1240178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Char char="•"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1에 가까울수록 강한 양의 선형 관계, -1에 가까울수록 강한 음의 선형 관계를 의미</a:t>
            </a:r>
            <a:endParaRPr b="0" i="0" sz="155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793790" y="4458772"/>
            <a:ext cx="13042821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분석 결과는 </a:t>
            </a:r>
            <a:r>
              <a:rPr b="0" i="0" lang="en-US" sz="1550" u="none" cap="none" strike="noStrik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corr_pearson</a:t>
            </a: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과 </a:t>
            </a:r>
            <a:r>
              <a:rPr b="0" i="0" lang="en-US" sz="1550" u="none" cap="none" strike="noStrik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corr_spearman</a:t>
            </a: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행렬로 출력됩니다.</a:t>
            </a:r>
            <a:endParaRPr b="0" i="0" sz="1550" u="none" cap="none" strike="noStrike"/>
          </a:p>
        </p:txBody>
      </p:sp>
      <p:pic>
        <p:nvPicPr>
          <p:cNvPr descr="preencoded.png" id="167" name="Google Shape;16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5007173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793790" y="575131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Saira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흥행 수익 </a:t>
            </a:r>
            <a:r>
              <a:rPr b="1" i="0" lang="en-US" sz="1950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↔</a:t>
            </a: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 GDP</a:t>
            </a:r>
            <a:endParaRPr b="0" i="0" sz="195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793790" y="6180534"/>
            <a:ext cx="4182189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Gross_norm – GDP_norm</a:t>
            </a: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강한 양(+) 상관</a:t>
            </a:r>
            <a:endParaRPr b="0" i="0" sz="155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793790" y="6567488"/>
            <a:ext cx="4182189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Char char="•"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경제 규모 확대와 함께 영화 흥행 수익도 동반 성장</a:t>
            </a:r>
            <a:endParaRPr b="0" i="0" sz="1550" u="none" cap="none" strike="noStrike"/>
          </a:p>
        </p:txBody>
      </p:sp>
      <p:pic>
        <p:nvPicPr>
          <p:cNvPr descr="preencoded.png" id="171" name="Google Shape;17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3986" y="5007173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5223986" y="575131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Saira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투표 수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↔</a:t>
            </a: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 도시화율</a:t>
            </a:r>
            <a:endParaRPr b="0" i="0" sz="1950" u="none" cap="none" strike="noStrike"/>
          </a:p>
        </p:txBody>
      </p:sp>
      <p:sp>
        <p:nvSpPr>
          <p:cNvPr id="173" name="Google Shape;173;p18"/>
          <p:cNvSpPr/>
          <p:nvPr/>
        </p:nvSpPr>
        <p:spPr>
          <a:xfrm>
            <a:off x="5223986" y="6180534"/>
            <a:ext cx="4182308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Vote_norm – Urban_norm</a:t>
            </a: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중간 정도의 양(+) 상관</a:t>
            </a:r>
            <a:endParaRPr b="0" i="0" sz="155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5223986" y="6885027"/>
            <a:ext cx="418230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Char char="•"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도시화가 진행될수록 관객 참여(투표·평가) 증가</a:t>
            </a:r>
            <a:endParaRPr b="0" i="0" sz="1550" u="none" cap="none" strike="noStrike"/>
          </a:p>
        </p:txBody>
      </p:sp>
      <p:pic>
        <p:nvPicPr>
          <p:cNvPr descr="preencoded.png" id="175" name="Google Shape;17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54302" y="5007173"/>
            <a:ext cx="496133" cy="4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9654302" y="575131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Saira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평점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↔</a:t>
            </a:r>
            <a:r>
              <a:rPr b="0" i="0" lang="en-US" sz="1950" u="none" cap="none" strike="noStrik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 외부 지표</a:t>
            </a:r>
            <a:endParaRPr b="0" i="0" sz="195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9654302" y="6180534"/>
            <a:ext cx="4182308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Rate_norm – 외부 지표</a:t>
            </a: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: 상관성 </a:t>
            </a: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미약</a:t>
            </a:r>
            <a:endParaRPr b="0" i="0" sz="155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9654302" y="6567488"/>
            <a:ext cx="4182308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평점은 경제·사회적 요인보다 </a:t>
            </a:r>
            <a:r>
              <a:rPr b="1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문화적·비평적 요인</a:t>
            </a: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에 더 크게 영향 받음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088" y="1523225"/>
            <a:ext cx="7896225" cy="65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681665" y="606633"/>
            <a:ext cx="6094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Saira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내부 지표 vs 외부 지표 상관관계 분석</a:t>
            </a:r>
            <a:endParaRPr b="0" i="0" sz="31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